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58" r:id="rId3"/>
    <p:sldId id="260" r:id="rId4"/>
    <p:sldId id="27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5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854BA-B193-474C-ABE7-7D8C8FBFDA42}" type="datetimeFigureOut">
              <a:rPr lang="en-US" smtClean="0"/>
              <a:t>5/6/20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DA4FC-8034-455C-8828-F7EF1CD1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45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A49E8-968B-4182-BF69-3CD17E319F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21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468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61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1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13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87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5/6/20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1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5/6/20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7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5/6/20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61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5/6/20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982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5/6/20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153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5/6/20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10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69AC5-27E9-4EDF-9D37-2DAA7EAC003E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34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495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Flowchart: Manual Input 1"/>
          <p:cNvSpPr/>
          <p:nvPr/>
        </p:nvSpPr>
        <p:spPr>
          <a:xfrm rot="5400000">
            <a:off x="4192695" y="-2214809"/>
            <a:ext cx="2020877" cy="10406271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51 w 10000"/>
              <a:gd name="connsiteY0" fmla="*/ 115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51 w 10000"/>
              <a:gd name="connsiteY4" fmla="*/ 115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51" y="115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51" y="1150"/>
                </a:lnTo>
                <a:close/>
              </a:path>
            </a:pathLst>
          </a:custGeom>
          <a:solidFill>
            <a:srgbClr val="87A6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9" b="33045"/>
          <a:stretch/>
        </p:blipFill>
        <p:spPr bwMode="auto">
          <a:xfrm>
            <a:off x="686479" y="627472"/>
            <a:ext cx="2966110" cy="95851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684892" y="2396275"/>
            <a:ext cx="7178040" cy="12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7200" b="1" dirty="0">
                <a:solidFill>
                  <a:schemeClr val="bg1"/>
                </a:solidFill>
                <a:latin typeface="Myriad Pro Cond" panose="020B0506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DRAW A HOUSE</a:t>
            </a:r>
          </a:p>
        </p:txBody>
      </p:sp>
      <p:pic>
        <p:nvPicPr>
          <p:cNvPr id="11" name="Picture 10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54" t="32986" r="19270" b="30555"/>
          <a:stretch/>
        </p:blipFill>
        <p:spPr bwMode="auto">
          <a:xfrm>
            <a:off x="9604036" y="5435241"/>
            <a:ext cx="2094321" cy="9634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4892" y="5665722"/>
            <a:ext cx="69328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Myriad Pro" panose="020B0503030403020204" pitchFamily="34" charset="0"/>
              </a:rPr>
              <a:t>Created by Dr. Kris Acheson-Clair, CILMAR, based on the following:</a:t>
            </a:r>
          </a:p>
          <a:p>
            <a:endParaRPr lang="en-US" sz="1200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Myriad Pro" panose="020B0503030403020204" pitchFamily="34" charset="0"/>
              </a:rPr>
              <a:t>Hall, E.T. (1966). </a:t>
            </a:r>
            <a:r>
              <a:rPr lang="en-US" sz="1200" i="1" dirty="0">
                <a:solidFill>
                  <a:schemeClr val="bg1"/>
                </a:solidFill>
                <a:latin typeface="Myriad Pro" panose="020B0503030403020204" pitchFamily="34" charset="0"/>
              </a:rPr>
              <a:t>The hidden dimension</a:t>
            </a:r>
            <a:r>
              <a:rPr lang="en-US" sz="1200" dirty="0">
                <a:solidFill>
                  <a:schemeClr val="bg1"/>
                </a:solidFill>
                <a:latin typeface="Myriad Pro" panose="020B0503030403020204" pitchFamily="34" charset="0"/>
              </a:rPr>
              <a:t>. Anchor Books.</a:t>
            </a:r>
          </a:p>
          <a:p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06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15121" y="1636315"/>
            <a:ext cx="8485113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495455"/>
                </a:solidFill>
                <a:latin typeface="Myriad Pro" panose="020B0503030403020204" pitchFamily="34" charset="0"/>
                <a:ea typeface="Arial" charset="0"/>
                <a:cs typeface="Arial" charset="0"/>
              </a:rPr>
              <a:t>Instructions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495455"/>
              </a:solidFill>
              <a:latin typeface="Myriad Pro" panose="020B0503030403020204" pitchFamily="34" charset="0"/>
              <a:ea typeface="Arial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495455"/>
                </a:solidFill>
                <a:latin typeface="Myriad Pro" panose="020B0503030403020204" pitchFamily="34" charset="0"/>
                <a:ea typeface="Arial" charset="0"/>
                <a:cs typeface="Arial" charset="0"/>
              </a:rPr>
              <a:t>With your paper and writing utensil, you have five minutes to draw a floor plan of a house.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495455"/>
                </a:solidFill>
                <a:latin typeface="Myriad Pro" panose="020B0503030403020204" pitchFamily="34" charset="0"/>
                <a:ea typeface="Arial" charset="0"/>
                <a:cs typeface="Arial" charset="0"/>
              </a:rPr>
              <a:t>Your floor plans should be as detailed as possible and include the following: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>
                <a:solidFill>
                  <a:srgbClr val="495455"/>
                </a:solidFill>
                <a:latin typeface="Myriad Pro" panose="020B0503030403020204" pitchFamily="34" charset="0"/>
                <a:ea typeface="Arial" charset="0"/>
                <a:cs typeface="Arial" charset="0"/>
              </a:rPr>
              <a:t>Entrances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>
                <a:solidFill>
                  <a:srgbClr val="495455"/>
                </a:solidFill>
                <a:latin typeface="Myriad Pro" panose="020B0503030403020204" pitchFamily="34" charset="0"/>
                <a:ea typeface="Arial" charset="0"/>
                <a:cs typeface="Arial" charset="0"/>
              </a:rPr>
              <a:t>Furniture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>
                <a:solidFill>
                  <a:srgbClr val="495455"/>
                </a:solidFill>
                <a:latin typeface="Myriad Pro" panose="020B0503030403020204" pitchFamily="34" charset="0"/>
                <a:ea typeface="Arial" charset="0"/>
                <a:cs typeface="Arial" charset="0"/>
              </a:rPr>
              <a:t>Labels on rooms with particular functions and a brief explanation of what people do in them.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495455"/>
                </a:solidFill>
                <a:latin typeface="Myriad Pro" panose="020B0503030403020204" pitchFamily="34" charset="0"/>
                <a:ea typeface="Arial" charset="0"/>
                <a:cs typeface="Arial" charset="0"/>
              </a:rPr>
              <a:t>After the five minutes is over, pair up or talk in small groups to compare and contrast your drawings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495455"/>
              </a:solidFill>
              <a:latin typeface="Myriad Pro" panose="020B0503030403020204" pitchFamily="34" charset="0"/>
              <a:ea typeface="Arial" charset="0"/>
              <a:cs typeface="Arial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7" name="Rectangle 6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3200" b="1" dirty="0">
                  <a:solidFill>
                    <a:srgbClr val="FFFFFF"/>
                  </a:solidFill>
                  <a:effectLst/>
                  <a:latin typeface="Myriad Pro Cond" panose="020B0506030403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DRAW A HOUSE</a:t>
              </a:r>
              <a:endPara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0968" y="5767894"/>
            <a:ext cx="1576025" cy="659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142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737" y="1325879"/>
            <a:ext cx="10515600" cy="4851727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495455"/>
                </a:solidFill>
                <a:latin typeface="Myriad Pro" panose="020B0503030403020204" pitchFamily="34" charset="0"/>
              </a:rPr>
              <a:t>What are the similarities that you saw in the drawings?</a:t>
            </a:r>
            <a:br>
              <a:rPr lang="en-US" sz="2000" dirty="0">
                <a:solidFill>
                  <a:srgbClr val="495455"/>
                </a:solidFill>
                <a:latin typeface="Myriad Pro" panose="020B0503030403020204" pitchFamily="34" charset="0"/>
              </a:rPr>
            </a:br>
            <a:br>
              <a:rPr lang="en-US" sz="2000" dirty="0">
                <a:solidFill>
                  <a:srgbClr val="495455"/>
                </a:solidFill>
                <a:latin typeface="Myriad Pro" panose="020B0503030403020204" pitchFamily="34" charset="0"/>
              </a:rPr>
            </a:br>
            <a:br>
              <a:rPr lang="en-US" sz="2000" dirty="0">
                <a:solidFill>
                  <a:srgbClr val="495455"/>
                </a:solidFill>
                <a:latin typeface="Myriad Pro" panose="020B0503030403020204" pitchFamily="34" charset="0"/>
              </a:rPr>
            </a:br>
            <a:endParaRPr lang="en-US" sz="2000" dirty="0">
              <a:solidFill>
                <a:srgbClr val="495455"/>
              </a:solidFill>
              <a:latin typeface="Myriad Pro" panose="020B0503030403020204" pitchFamily="34" charset="0"/>
            </a:endParaRPr>
          </a:p>
          <a:p>
            <a:r>
              <a:rPr lang="en-US" sz="2000" dirty="0">
                <a:solidFill>
                  <a:srgbClr val="495455"/>
                </a:solidFill>
                <a:latin typeface="Myriad Pro" panose="020B0503030403020204" pitchFamily="34" charset="0"/>
              </a:rPr>
              <a:t>What are the differences that you noticed?</a:t>
            </a:r>
            <a:br>
              <a:rPr lang="en-US" sz="2000" dirty="0">
                <a:solidFill>
                  <a:srgbClr val="495455"/>
                </a:solidFill>
                <a:latin typeface="Myriad Pro" panose="020B0503030403020204" pitchFamily="34" charset="0"/>
              </a:rPr>
            </a:br>
            <a:endParaRPr lang="en-US" sz="2000" dirty="0">
              <a:solidFill>
                <a:srgbClr val="495455"/>
              </a:solidFill>
              <a:latin typeface="Myriad Pro" panose="020B0503030403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5" name="Rectangle 4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3200" b="1" dirty="0">
                  <a:solidFill>
                    <a:srgbClr val="FFFFFF"/>
                  </a:solidFill>
                  <a:effectLst/>
                  <a:latin typeface="Myriad Pro Cond" panose="020B0506030403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DEBRIEF (PART 1)</a:t>
              </a:r>
              <a:endPara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0968" y="5767894"/>
            <a:ext cx="1576025" cy="659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032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737" y="1142999"/>
            <a:ext cx="10515600" cy="4851727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495455"/>
                </a:solidFill>
                <a:latin typeface="Myriad Pro" panose="020B0503030403020204" pitchFamily="34" charset="0"/>
              </a:rPr>
              <a:t>What sorts of conclusions can we draw about behaviors/norms/values in our culture that influence how we shape the space/environments around us?</a:t>
            </a:r>
          </a:p>
          <a:p>
            <a:pPr lvl="1"/>
            <a:r>
              <a:rPr lang="en-US" sz="2000" dirty="0">
                <a:solidFill>
                  <a:srgbClr val="495455"/>
                </a:solidFill>
                <a:latin typeface="Myriad Pro" panose="020B0503030403020204" pitchFamily="34" charset="0"/>
              </a:rPr>
              <a:t>What does that say about our values as a society?</a:t>
            </a:r>
          </a:p>
          <a:p>
            <a:pPr lvl="1"/>
            <a:r>
              <a:rPr lang="en-US" sz="2000" dirty="0">
                <a:solidFill>
                  <a:srgbClr val="495455"/>
                </a:solidFill>
                <a:latin typeface="Myriad Pro" panose="020B0503030403020204" pitchFamily="34" charset="0"/>
              </a:rPr>
              <a:t>Do we value aesthetic appearance or the functionality?</a:t>
            </a:r>
            <a:br>
              <a:rPr lang="en-US" sz="2000" dirty="0">
                <a:solidFill>
                  <a:srgbClr val="495455"/>
                </a:solidFill>
                <a:latin typeface="Myriad Pro" panose="020B0503030403020204" pitchFamily="34" charset="0"/>
              </a:rPr>
            </a:br>
            <a:endParaRPr lang="en-US" sz="2000" dirty="0">
              <a:solidFill>
                <a:srgbClr val="495455"/>
              </a:solidFill>
              <a:latin typeface="Myriad Pro" panose="020B0503030403020204" pitchFamily="34" charset="0"/>
            </a:endParaRPr>
          </a:p>
          <a:p>
            <a:r>
              <a:rPr lang="en-US" sz="2000" dirty="0">
                <a:solidFill>
                  <a:srgbClr val="495455"/>
                </a:solidFill>
                <a:latin typeface="Myriad Pro" panose="020B0503030403020204" pitchFamily="34" charset="0"/>
              </a:rPr>
              <a:t>What about the impact of availability of space—what influences do you see of population density in the drawings?</a:t>
            </a:r>
            <a:br>
              <a:rPr lang="en-US" sz="2000" dirty="0">
                <a:solidFill>
                  <a:srgbClr val="495455"/>
                </a:solidFill>
                <a:latin typeface="Myriad Pro" panose="020B0503030403020204" pitchFamily="34" charset="0"/>
              </a:rPr>
            </a:br>
            <a:endParaRPr lang="en-US" sz="2000" dirty="0">
              <a:solidFill>
                <a:srgbClr val="495455"/>
              </a:solidFill>
              <a:latin typeface="Myriad Pro" panose="020B0503030403020204" pitchFamily="34" charset="0"/>
            </a:endParaRPr>
          </a:p>
          <a:p>
            <a:r>
              <a:rPr lang="en-US" sz="2000" dirty="0">
                <a:solidFill>
                  <a:srgbClr val="495455"/>
                </a:solidFill>
                <a:latin typeface="Myriad Pro" panose="020B0503030403020204" pitchFamily="34" charset="0"/>
              </a:rPr>
              <a:t>How do changing values and practices in society affect the styles of houses over time?</a:t>
            </a:r>
            <a:br>
              <a:rPr lang="en-US" sz="2000" dirty="0">
                <a:solidFill>
                  <a:srgbClr val="495455"/>
                </a:solidFill>
                <a:latin typeface="Myriad Pro" panose="020B0503030403020204" pitchFamily="34" charset="0"/>
              </a:rPr>
            </a:br>
            <a:endParaRPr lang="en-US" sz="2000" dirty="0">
              <a:solidFill>
                <a:srgbClr val="495455"/>
              </a:solidFill>
              <a:latin typeface="Myriad Pro" panose="020B0503030403020204" pitchFamily="34" charset="0"/>
            </a:endParaRPr>
          </a:p>
          <a:p>
            <a:r>
              <a:rPr lang="en-US" sz="2000" dirty="0">
                <a:solidFill>
                  <a:srgbClr val="495455"/>
                </a:solidFill>
                <a:latin typeface="Myriad Pro" panose="020B0503030403020204" pitchFamily="34" charset="0"/>
              </a:rPr>
              <a:t>What is it like to enter a person’s home that is arranged differently to what we’re used to?</a:t>
            </a:r>
          </a:p>
          <a:p>
            <a:pPr lvl="1"/>
            <a:r>
              <a:rPr lang="en-US" sz="2000" dirty="0">
                <a:solidFill>
                  <a:srgbClr val="495455"/>
                </a:solidFill>
                <a:latin typeface="Myriad Pro" panose="020B0503030403020204" pitchFamily="34" charset="0"/>
              </a:rPr>
              <a:t>How do you adapt and figure out what is expected of you?</a:t>
            </a:r>
          </a:p>
          <a:p>
            <a:pPr lvl="1"/>
            <a:r>
              <a:rPr lang="en-US" sz="2000" dirty="0">
                <a:solidFill>
                  <a:srgbClr val="495455"/>
                </a:solidFill>
                <a:latin typeface="Myriad Pro" panose="020B0503030403020204" pitchFamily="34" charset="0"/>
              </a:rPr>
              <a:t>What should you be looking for?</a:t>
            </a:r>
          </a:p>
          <a:p>
            <a:pPr lvl="1"/>
            <a:r>
              <a:rPr lang="en-US" sz="2000" dirty="0">
                <a:solidFill>
                  <a:srgbClr val="495455"/>
                </a:solidFill>
                <a:latin typeface="Myriad Pro" panose="020B0503030403020204" pitchFamily="34" charset="0"/>
              </a:rPr>
              <a:t>How can you politely ask questions to figure out what is acceptable in that space?</a:t>
            </a:r>
            <a:br>
              <a:rPr lang="en-US" sz="1600" dirty="0">
                <a:solidFill>
                  <a:srgbClr val="495455"/>
                </a:solidFill>
                <a:latin typeface="Myriad Pro" panose="020B0503030403020204" pitchFamily="34" charset="0"/>
              </a:rPr>
            </a:br>
            <a:endParaRPr lang="en-US" sz="1600" dirty="0">
              <a:solidFill>
                <a:srgbClr val="495455"/>
              </a:solidFill>
              <a:latin typeface="Myriad Pro" panose="020B0503030403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5" name="Rectangle 4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3200" b="1" dirty="0">
                  <a:solidFill>
                    <a:srgbClr val="FFFFFF"/>
                  </a:solidFill>
                  <a:effectLst/>
                  <a:latin typeface="Myriad Pro Cond" panose="020B0506030403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DEBRIEF (PART 2)</a:t>
              </a:r>
              <a:endPara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0968" y="5767894"/>
            <a:ext cx="1576025" cy="659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773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288</Words>
  <Application>Microsoft Macintosh PowerPoint</Application>
  <PresentationFormat>Widescreen</PresentationFormat>
  <Paragraphs>27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Myriad Pro</vt:lpstr>
      <vt:lpstr>Myriad Pro Cond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Purdue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Alexandra E</dc:creator>
  <cp:lastModifiedBy>Macdonald, Lindsey M</cp:lastModifiedBy>
  <cp:revision>14</cp:revision>
  <dcterms:created xsi:type="dcterms:W3CDTF">2018-08-27T14:09:00Z</dcterms:created>
  <dcterms:modified xsi:type="dcterms:W3CDTF">2020-05-06T17:52:51Z</dcterms:modified>
</cp:coreProperties>
</file>